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Trocchi" charset="1" panose="00000500000000000000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Montserrat Light" charset="1" panose="00000400000000000000"/>
      <p:regular r:id="rId17"/>
    </p:embeddedFont>
    <p:embeddedFont>
      <p:font typeface="Montserrat Light Bold" charset="1" panose="000008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Light Bold Italics" charset="1" panose="00000800000000000000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Open Sauce Italics" charset="1" panose="00000500000000000000"/>
      <p:regular r:id="rId23"/>
    </p:embeddedFont>
    <p:embeddedFont>
      <p:font typeface="Open Sauce Bold Italics" charset="1" panose="000008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 Light Italics" charset="1" panose="00000400000000000000"/>
      <p:regular r:id="rId26"/>
    </p:embeddedFont>
    <p:embeddedFont>
      <p:font typeface="Open Sauce Medium" charset="1" panose="00000600000000000000"/>
      <p:regular r:id="rId27"/>
    </p:embeddedFont>
    <p:embeddedFont>
      <p:font typeface="Open Sauce Medium Italics" charset="1" panose="00000600000000000000"/>
      <p:regular r:id="rId28"/>
    </p:embeddedFont>
    <p:embeddedFont>
      <p:font typeface="Open Sauce Semi-Bold" charset="1" panose="00000700000000000000"/>
      <p:regular r:id="rId29"/>
    </p:embeddedFont>
    <p:embeddedFont>
      <p:font typeface="Open Sauce Semi-Bold Italics" charset="1" panose="00000700000000000000"/>
      <p:regular r:id="rId30"/>
    </p:embeddedFont>
    <p:embeddedFont>
      <p:font typeface="Open Sauce Heavy" charset="1" panose="00000A00000000000000"/>
      <p:regular r:id="rId31"/>
    </p:embeddedFont>
    <p:embeddedFont>
      <p:font typeface="Open Sauce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30" r="-31378" b="-411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87075" t="-6535" r="-39731" b="-1984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89082" y="3646522"/>
            <a:ext cx="10574689" cy="2906833"/>
            <a:chOff x="0" y="0"/>
            <a:chExt cx="2785103" cy="765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5103" cy="765586"/>
            </a:xfrm>
            <a:custGeom>
              <a:avLst/>
              <a:gdLst/>
              <a:ahLst/>
              <a:cxnLst/>
              <a:rect r="r" b="b" t="t" l="l"/>
              <a:pathLst>
                <a:path h="765586" w="2785103">
                  <a:moveTo>
                    <a:pt x="0" y="0"/>
                  </a:moveTo>
                  <a:lnTo>
                    <a:pt x="2785103" y="0"/>
                  </a:lnTo>
                  <a:lnTo>
                    <a:pt x="2785103" y="765586"/>
                  </a:lnTo>
                  <a:lnTo>
                    <a:pt x="0" y="765586"/>
                  </a:lnTo>
                  <a:close/>
                </a:path>
              </a:pathLst>
            </a:custGeom>
            <a:solidFill>
              <a:srgbClr val="C84B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785103" cy="784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91521" y="6909348"/>
            <a:ext cx="990495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44295" y="4113435"/>
            <a:ext cx="10264265" cy="108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6339">
                <a:solidFill>
                  <a:srgbClr val="FFFFFF"/>
                </a:solidFill>
                <a:latin typeface="Glacial Indifference Bold"/>
              </a:rPr>
              <a:t>A ROOF OVER THEIR HEADS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9082" y="5399291"/>
            <a:ext cx="10419477" cy="52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Glacial Indifference"/>
              </a:rPr>
              <a:t> A CASE STUDY ON CANADIAN HOUSING MARKET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746128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8840" y="3690280"/>
            <a:ext cx="848005" cy="646176"/>
            <a:chOff x="0" y="0"/>
            <a:chExt cx="223343" cy="170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343" cy="170186"/>
            </a:xfrm>
            <a:custGeom>
              <a:avLst/>
              <a:gdLst/>
              <a:ahLst/>
              <a:cxnLst/>
              <a:rect r="r" b="b" t="t" l="l"/>
              <a:pathLst>
                <a:path h="170186" w="223343">
                  <a:moveTo>
                    <a:pt x="73037" y="0"/>
                  </a:moveTo>
                  <a:lnTo>
                    <a:pt x="150306" y="0"/>
                  </a:lnTo>
                  <a:cubicBezTo>
                    <a:pt x="190643" y="0"/>
                    <a:pt x="223343" y="32700"/>
                    <a:pt x="223343" y="73037"/>
                  </a:cubicBezTo>
                  <a:lnTo>
                    <a:pt x="223343" y="97150"/>
                  </a:lnTo>
                  <a:cubicBezTo>
                    <a:pt x="223343" y="137487"/>
                    <a:pt x="190643" y="170186"/>
                    <a:pt x="150306" y="170186"/>
                  </a:cubicBezTo>
                  <a:lnTo>
                    <a:pt x="73037" y="170186"/>
                  </a:lnTo>
                  <a:cubicBezTo>
                    <a:pt x="53666" y="170186"/>
                    <a:pt x="35089" y="162491"/>
                    <a:pt x="21392" y="148794"/>
                  </a:cubicBezTo>
                  <a:cubicBezTo>
                    <a:pt x="7695" y="135097"/>
                    <a:pt x="0" y="116520"/>
                    <a:pt x="0" y="97150"/>
                  </a:cubicBezTo>
                  <a:lnTo>
                    <a:pt x="0" y="73037"/>
                  </a:lnTo>
                  <a:cubicBezTo>
                    <a:pt x="0" y="32700"/>
                    <a:pt x="32700" y="0"/>
                    <a:pt x="7303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3343" cy="22733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50792" y="3680755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7000"/>
                  </a:srgbClr>
                </a:gs>
                <a:gs pos="100000">
                  <a:srgbClr val="3533CD">
                    <a:alpha val="17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352315" y="3727287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D43DD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919815" y="6297627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49404" y="4577844"/>
            <a:ext cx="1520413" cy="15204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40767" y="7204845"/>
            <a:ext cx="1522475" cy="1522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18683" y="4577844"/>
            <a:ext cx="1566642" cy="15666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6860" y="2866407"/>
            <a:ext cx="5689104" cy="275488"/>
            <a:chOff x="0" y="0"/>
            <a:chExt cx="4519796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274393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8365" y="6013842"/>
            <a:ext cx="848005" cy="662821"/>
            <a:chOff x="0" y="0"/>
            <a:chExt cx="223343" cy="1745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3343" cy="174570"/>
            </a:xfrm>
            <a:custGeom>
              <a:avLst/>
              <a:gdLst/>
              <a:ahLst/>
              <a:cxnLst/>
              <a:rect r="r" b="b" t="t" l="l"/>
              <a:pathLst>
                <a:path h="174570" w="223343">
                  <a:moveTo>
                    <a:pt x="73037" y="0"/>
                  </a:moveTo>
                  <a:lnTo>
                    <a:pt x="150306" y="0"/>
                  </a:lnTo>
                  <a:cubicBezTo>
                    <a:pt x="190643" y="0"/>
                    <a:pt x="223343" y="32700"/>
                    <a:pt x="223343" y="73037"/>
                  </a:cubicBezTo>
                  <a:lnTo>
                    <a:pt x="223343" y="101534"/>
                  </a:lnTo>
                  <a:cubicBezTo>
                    <a:pt x="223343" y="120904"/>
                    <a:pt x="215648" y="139481"/>
                    <a:pt x="201951" y="153178"/>
                  </a:cubicBezTo>
                  <a:cubicBezTo>
                    <a:pt x="188254" y="166875"/>
                    <a:pt x="169677" y="174570"/>
                    <a:pt x="150306" y="174570"/>
                  </a:cubicBezTo>
                  <a:lnTo>
                    <a:pt x="73037" y="174570"/>
                  </a:lnTo>
                  <a:cubicBezTo>
                    <a:pt x="32700" y="174570"/>
                    <a:pt x="0" y="141871"/>
                    <a:pt x="0" y="101534"/>
                  </a:cubicBezTo>
                  <a:lnTo>
                    <a:pt x="0" y="73037"/>
                  </a:lnTo>
                  <a:cubicBezTo>
                    <a:pt x="0" y="32700"/>
                    <a:pt x="32700" y="0"/>
                    <a:pt x="7303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23343" cy="23172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07890" y="8444677"/>
            <a:ext cx="848005" cy="662821"/>
            <a:chOff x="0" y="0"/>
            <a:chExt cx="22334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3343" cy="174570"/>
            </a:xfrm>
            <a:custGeom>
              <a:avLst/>
              <a:gdLst/>
              <a:ahLst/>
              <a:cxnLst/>
              <a:rect r="r" b="b" t="t" l="l"/>
              <a:pathLst>
                <a:path h="174570" w="223343">
                  <a:moveTo>
                    <a:pt x="73037" y="0"/>
                  </a:moveTo>
                  <a:lnTo>
                    <a:pt x="150306" y="0"/>
                  </a:lnTo>
                  <a:cubicBezTo>
                    <a:pt x="190643" y="0"/>
                    <a:pt x="223343" y="32700"/>
                    <a:pt x="223343" y="73037"/>
                  </a:cubicBezTo>
                  <a:lnTo>
                    <a:pt x="223343" y="101534"/>
                  </a:lnTo>
                  <a:cubicBezTo>
                    <a:pt x="223343" y="120904"/>
                    <a:pt x="215648" y="139481"/>
                    <a:pt x="201951" y="153178"/>
                  </a:cubicBezTo>
                  <a:cubicBezTo>
                    <a:pt x="188254" y="166875"/>
                    <a:pt x="169677" y="174570"/>
                    <a:pt x="150306" y="174570"/>
                  </a:cubicBezTo>
                  <a:lnTo>
                    <a:pt x="73037" y="174570"/>
                  </a:lnTo>
                  <a:cubicBezTo>
                    <a:pt x="32700" y="174570"/>
                    <a:pt x="0" y="141871"/>
                    <a:pt x="0" y="101534"/>
                  </a:cubicBezTo>
                  <a:lnTo>
                    <a:pt x="0" y="73037"/>
                  </a:lnTo>
                  <a:cubicBezTo>
                    <a:pt x="0" y="32700"/>
                    <a:pt x="32700" y="0"/>
                    <a:pt x="7303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23343" cy="23172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274393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-715490" y="679453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2445925" y="4804663"/>
            <a:ext cx="1127370" cy="1066774"/>
          </a:xfrm>
          <a:custGeom>
            <a:avLst/>
            <a:gdLst/>
            <a:ahLst/>
            <a:cxnLst/>
            <a:rect r="r" b="b" t="t" l="l"/>
            <a:pathLst>
              <a:path h="1066774" w="1127370">
                <a:moveTo>
                  <a:pt x="0" y="0"/>
                </a:moveTo>
                <a:lnTo>
                  <a:pt x="1127370" y="0"/>
                </a:lnTo>
                <a:lnTo>
                  <a:pt x="1127370" y="1066774"/>
                </a:lnTo>
                <a:lnTo>
                  <a:pt x="0" y="1066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80378" y="4710341"/>
            <a:ext cx="1255419" cy="1255419"/>
          </a:xfrm>
          <a:custGeom>
            <a:avLst/>
            <a:gdLst/>
            <a:ahLst/>
            <a:cxnLst/>
            <a:rect r="r" b="b" t="t" l="l"/>
            <a:pathLst>
              <a:path h="1255419" w="1255419">
                <a:moveTo>
                  <a:pt x="0" y="0"/>
                </a:moveTo>
                <a:lnTo>
                  <a:pt x="1255419" y="0"/>
                </a:lnTo>
                <a:lnTo>
                  <a:pt x="1255419" y="1255419"/>
                </a:lnTo>
                <a:lnTo>
                  <a:pt x="0" y="1255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148649" y="7323973"/>
            <a:ext cx="856925" cy="1284220"/>
          </a:xfrm>
          <a:custGeom>
            <a:avLst/>
            <a:gdLst/>
            <a:ahLst/>
            <a:cxnLst/>
            <a:rect r="r" b="b" t="t" l="l"/>
            <a:pathLst>
              <a:path h="1284220" w="856925">
                <a:moveTo>
                  <a:pt x="0" y="0"/>
                </a:moveTo>
                <a:lnTo>
                  <a:pt x="856924" y="0"/>
                </a:lnTo>
                <a:lnTo>
                  <a:pt x="856924" y="1284220"/>
                </a:lnTo>
                <a:lnTo>
                  <a:pt x="0" y="1284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19719" y="3175478"/>
            <a:ext cx="10032596" cy="182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3"/>
              </a:lnSpc>
              <a:spcBef>
                <a:spcPct val="0"/>
              </a:spcBef>
            </a:pPr>
            <a:r>
              <a:rPr lang="en-US" sz="2669" spc="261">
                <a:solidFill>
                  <a:srgbClr val="231F20"/>
                </a:solidFill>
                <a:latin typeface="Montserrat Light"/>
              </a:rPr>
              <a:t>The Kowalski family's financial constraints and refugee background make finding affordable housing in Canada challenging, particularly in major cities.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69972" y="1126131"/>
            <a:ext cx="9308329" cy="139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78"/>
              </a:lnSpc>
              <a:spcBef>
                <a:spcPct val="0"/>
              </a:spcBef>
            </a:pPr>
            <a:r>
              <a:rPr lang="en-US" sz="8245" spc="65">
                <a:solidFill>
                  <a:srgbClr val="FFFFFF"/>
                </a:solidFill>
                <a:latin typeface="Glacial Indifference"/>
              </a:rPr>
              <a:t>INSIGHTS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9719" y="5471408"/>
            <a:ext cx="10586785" cy="185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Montserrat Light"/>
              </a:rPr>
              <a:t>Housing price differences across regions may require compromises, possibly distancing them from Ukrainian communities or restricting job options, along with other facilities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9719" y="8047865"/>
            <a:ext cx="10886082" cy="138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Montserrat Light"/>
              </a:rPr>
              <a:t>High housing-to-income ratios, indicative of the affordability crisis, may strain the family's limited resources, impeding their long-term housing stability.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249" r="0" b="-962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8532" y="1391047"/>
            <a:ext cx="9730935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Glacial Indifference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00" y="5086350"/>
            <a:ext cx="17852823" cy="483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99" spc="333">
                <a:solidFill>
                  <a:srgbClr val="231F20"/>
                </a:solidFill>
                <a:latin typeface="Montserrat Light Bold"/>
              </a:rPr>
              <a:t>The Kowalski family's journey to finding a new home in Canada is a microcosm of the broader housing affordability crisis faced by many newcomers and lower-income households. Their story serves as a poignant reminder of the challenges refugees and immigrants face in securing stable and affordable housing, a critical factor in their successful integration and long-term well-being.</a:t>
            </a:r>
          </a:p>
          <a:p>
            <a:pPr algn="ctr">
              <a:lnSpc>
                <a:spcPts val="469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3370"/>
            <a:ext cx="16393385" cy="8952909"/>
            <a:chOff x="0" y="0"/>
            <a:chExt cx="4317599" cy="23579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7600" cy="2357968"/>
            </a:xfrm>
            <a:custGeom>
              <a:avLst/>
              <a:gdLst/>
              <a:ahLst/>
              <a:cxnLst/>
              <a:rect r="r" b="b" t="t" l="l"/>
              <a:pathLst>
                <a:path h="2357968" w="4317600">
                  <a:moveTo>
                    <a:pt x="11806" y="0"/>
                  </a:moveTo>
                  <a:lnTo>
                    <a:pt x="4305793" y="0"/>
                  </a:lnTo>
                  <a:cubicBezTo>
                    <a:pt x="4308925" y="0"/>
                    <a:pt x="4311928" y="1244"/>
                    <a:pt x="4314142" y="3458"/>
                  </a:cubicBezTo>
                  <a:cubicBezTo>
                    <a:pt x="4316356" y="5672"/>
                    <a:pt x="4317600" y="8675"/>
                    <a:pt x="4317600" y="11806"/>
                  </a:cubicBezTo>
                  <a:lnTo>
                    <a:pt x="4317600" y="2346161"/>
                  </a:lnTo>
                  <a:cubicBezTo>
                    <a:pt x="4317600" y="2349293"/>
                    <a:pt x="4316356" y="2352296"/>
                    <a:pt x="4314142" y="2354510"/>
                  </a:cubicBezTo>
                  <a:cubicBezTo>
                    <a:pt x="4311928" y="2356724"/>
                    <a:pt x="4308925" y="2357968"/>
                    <a:pt x="4305793" y="2357968"/>
                  </a:cubicBezTo>
                  <a:lnTo>
                    <a:pt x="11806" y="2357968"/>
                  </a:lnTo>
                  <a:cubicBezTo>
                    <a:pt x="8675" y="2357968"/>
                    <a:pt x="5672" y="2356724"/>
                    <a:pt x="3458" y="2354510"/>
                  </a:cubicBezTo>
                  <a:cubicBezTo>
                    <a:pt x="1244" y="2352296"/>
                    <a:pt x="0" y="2349293"/>
                    <a:pt x="0" y="2346161"/>
                  </a:cubicBezTo>
                  <a:lnTo>
                    <a:pt x="0" y="11806"/>
                  </a:lnTo>
                  <a:cubicBezTo>
                    <a:pt x="0" y="8675"/>
                    <a:pt x="1244" y="5672"/>
                    <a:pt x="3458" y="3458"/>
                  </a:cubicBezTo>
                  <a:cubicBezTo>
                    <a:pt x="5672" y="1244"/>
                    <a:pt x="8675" y="0"/>
                    <a:pt x="1180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317599" cy="237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6760" y="3603602"/>
            <a:ext cx="3790526" cy="5654698"/>
            <a:chOff x="0" y="0"/>
            <a:chExt cx="998328" cy="14893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8328" cy="1489303"/>
            </a:xfrm>
            <a:custGeom>
              <a:avLst/>
              <a:gdLst/>
              <a:ahLst/>
              <a:cxnLst/>
              <a:rect r="r" b="b" t="t" l="l"/>
              <a:pathLst>
                <a:path h="1489303" w="998328">
                  <a:moveTo>
                    <a:pt x="40849" y="0"/>
                  </a:moveTo>
                  <a:lnTo>
                    <a:pt x="957479" y="0"/>
                  </a:lnTo>
                  <a:cubicBezTo>
                    <a:pt x="968313" y="0"/>
                    <a:pt x="978703" y="4304"/>
                    <a:pt x="986364" y="11964"/>
                  </a:cubicBezTo>
                  <a:cubicBezTo>
                    <a:pt x="994024" y="19625"/>
                    <a:pt x="998328" y="30015"/>
                    <a:pt x="998328" y="40849"/>
                  </a:cubicBezTo>
                  <a:lnTo>
                    <a:pt x="998328" y="1448454"/>
                  </a:lnTo>
                  <a:cubicBezTo>
                    <a:pt x="998328" y="1471015"/>
                    <a:pt x="980039" y="1489303"/>
                    <a:pt x="957479" y="1489303"/>
                  </a:cubicBezTo>
                  <a:lnTo>
                    <a:pt x="40849" y="1489303"/>
                  </a:lnTo>
                  <a:cubicBezTo>
                    <a:pt x="30015" y="1489303"/>
                    <a:pt x="19625" y="1484999"/>
                    <a:pt x="11964" y="1477339"/>
                  </a:cubicBezTo>
                  <a:cubicBezTo>
                    <a:pt x="4304" y="1469678"/>
                    <a:pt x="0" y="1459288"/>
                    <a:pt x="0" y="1448454"/>
                  </a:cubicBezTo>
                  <a:lnTo>
                    <a:pt x="0" y="40849"/>
                  </a:lnTo>
                  <a:cubicBezTo>
                    <a:pt x="0" y="30015"/>
                    <a:pt x="4304" y="19625"/>
                    <a:pt x="11964" y="11964"/>
                  </a:cubicBezTo>
                  <a:cubicBezTo>
                    <a:pt x="19625" y="4304"/>
                    <a:pt x="30015" y="0"/>
                    <a:pt x="40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98328" cy="150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61757" y="3603602"/>
            <a:ext cx="3725080" cy="5654698"/>
            <a:chOff x="0" y="0"/>
            <a:chExt cx="981091" cy="14893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1091" cy="1489303"/>
            </a:xfrm>
            <a:custGeom>
              <a:avLst/>
              <a:gdLst/>
              <a:ahLst/>
              <a:cxnLst/>
              <a:rect r="r" b="b" t="t" l="l"/>
              <a:pathLst>
                <a:path h="1489303" w="981091">
                  <a:moveTo>
                    <a:pt x="41566" y="0"/>
                  </a:moveTo>
                  <a:lnTo>
                    <a:pt x="939525" y="0"/>
                  </a:lnTo>
                  <a:cubicBezTo>
                    <a:pt x="962481" y="0"/>
                    <a:pt x="981091" y="18610"/>
                    <a:pt x="981091" y="41566"/>
                  </a:cubicBezTo>
                  <a:lnTo>
                    <a:pt x="981091" y="1447737"/>
                  </a:lnTo>
                  <a:cubicBezTo>
                    <a:pt x="981091" y="1470693"/>
                    <a:pt x="962481" y="1489303"/>
                    <a:pt x="939525" y="1489303"/>
                  </a:cubicBezTo>
                  <a:lnTo>
                    <a:pt x="41566" y="1489303"/>
                  </a:lnTo>
                  <a:cubicBezTo>
                    <a:pt x="18610" y="1489303"/>
                    <a:pt x="0" y="1470693"/>
                    <a:pt x="0" y="1447737"/>
                  </a:cubicBezTo>
                  <a:lnTo>
                    <a:pt x="0" y="41566"/>
                  </a:lnTo>
                  <a:cubicBezTo>
                    <a:pt x="0" y="18610"/>
                    <a:pt x="18610" y="0"/>
                    <a:pt x="41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81091" cy="150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3603602"/>
            <a:ext cx="4033340" cy="5654698"/>
            <a:chOff x="0" y="0"/>
            <a:chExt cx="1062279" cy="14893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2279" cy="1489303"/>
            </a:xfrm>
            <a:custGeom>
              <a:avLst/>
              <a:gdLst/>
              <a:ahLst/>
              <a:cxnLst/>
              <a:rect r="r" b="b" t="t" l="l"/>
              <a:pathLst>
                <a:path h="1489303" w="1062279">
                  <a:moveTo>
                    <a:pt x="38390" y="0"/>
                  </a:moveTo>
                  <a:lnTo>
                    <a:pt x="1023889" y="0"/>
                  </a:lnTo>
                  <a:cubicBezTo>
                    <a:pt x="1034071" y="0"/>
                    <a:pt x="1043835" y="4045"/>
                    <a:pt x="1051035" y="11244"/>
                  </a:cubicBezTo>
                  <a:cubicBezTo>
                    <a:pt x="1058234" y="18444"/>
                    <a:pt x="1062279" y="28208"/>
                    <a:pt x="1062279" y="38390"/>
                  </a:cubicBezTo>
                  <a:lnTo>
                    <a:pt x="1062279" y="1450914"/>
                  </a:lnTo>
                  <a:cubicBezTo>
                    <a:pt x="1062279" y="1461095"/>
                    <a:pt x="1058234" y="1470860"/>
                    <a:pt x="1051035" y="1478059"/>
                  </a:cubicBezTo>
                  <a:cubicBezTo>
                    <a:pt x="1043835" y="1485259"/>
                    <a:pt x="1034071" y="1489303"/>
                    <a:pt x="1023889" y="1489303"/>
                  </a:cubicBezTo>
                  <a:lnTo>
                    <a:pt x="38390" y="1489303"/>
                  </a:lnTo>
                  <a:cubicBezTo>
                    <a:pt x="28208" y="1489303"/>
                    <a:pt x="18444" y="1485259"/>
                    <a:pt x="11244" y="1478059"/>
                  </a:cubicBezTo>
                  <a:cubicBezTo>
                    <a:pt x="4045" y="1470860"/>
                    <a:pt x="0" y="1461095"/>
                    <a:pt x="0" y="1450914"/>
                  </a:cubicBezTo>
                  <a:lnTo>
                    <a:pt x="0" y="38390"/>
                  </a:lnTo>
                  <a:cubicBezTo>
                    <a:pt x="0" y="28208"/>
                    <a:pt x="4045" y="18444"/>
                    <a:pt x="11244" y="11244"/>
                  </a:cubicBezTo>
                  <a:cubicBezTo>
                    <a:pt x="18444" y="4045"/>
                    <a:pt x="28208" y="0"/>
                    <a:pt x="383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62279" cy="150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21550" y="3603602"/>
            <a:ext cx="3837750" cy="5654698"/>
            <a:chOff x="0" y="0"/>
            <a:chExt cx="1010765" cy="14893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0765" cy="1489303"/>
            </a:xfrm>
            <a:custGeom>
              <a:avLst/>
              <a:gdLst/>
              <a:ahLst/>
              <a:cxnLst/>
              <a:rect r="r" b="b" t="t" l="l"/>
              <a:pathLst>
                <a:path h="1489303" w="1010765">
                  <a:moveTo>
                    <a:pt x="40346" y="0"/>
                  </a:moveTo>
                  <a:lnTo>
                    <a:pt x="970419" y="0"/>
                  </a:lnTo>
                  <a:cubicBezTo>
                    <a:pt x="981120" y="0"/>
                    <a:pt x="991382" y="4251"/>
                    <a:pt x="998948" y="11817"/>
                  </a:cubicBezTo>
                  <a:cubicBezTo>
                    <a:pt x="1006515" y="19383"/>
                    <a:pt x="1010765" y="29646"/>
                    <a:pt x="1010765" y="40346"/>
                  </a:cubicBezTo>
                  <a:lnTo>
                    <a:pt x="1010765" y="1448957"/>
                  </a:lnTo>
                  <a:cubicBezTo>
                    <a:pt x="1010765" y="1471240"/>
                    <a:pt x="992702" y="1489303"/>
                    <a:pt x="970419" y="1489303"/>
                  </a:cubicBezTo>
                  <a:lnTo>
                    <a:pt x="40346" y="1489303"/>
                  </a:lnTo>
                  <a:cubicBezTo>
                    <a:pt x="29646" y="1489303"/>
                    <a:pt x="19383" y="1485052"/>
                    <a:pt x="11817" y="1477486"/>
                  </a:cubicBezTo>
                  <a:cubicBezTo>
                    <a:pt x="4251" y="1469920"/>
                    <a:pt x="0" y="1459658"/>
                    <a:pt x="0" y="1448957"/>
                  </a:cubicBezTo>
                  <a:lnTo>
                    <a:pt x="0" y="40346"/>
                  </a:lnTo>
                  <a:cubicBezTo>
                    <a:pt x="0" y="29646"/>
                    <a:pt x="4251" y="19383"/>
                    <a:pt x="11817" y="11817"/>
                  </a:cubicBezTo>
                  <a:cubicBezTo>
                    <a:pt x="19383" y="4251"/>
                    <a:pt x="29646" y="0"/>
                    <a:pt x="40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10765" cy="150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546392" y="3918562"/>
            <a:ext cx="1211263" cy="1211263"/>
          </a:xfrm>
          <a:custGeom>
            <a:avLst/>
            <a:gdLst/>
            <a:ahLst/>
            <a:cxnLst/>
            <a:rect r="r" b="b" t="t" l="l"/>
            <a:pathLst>
              <a:path h="1211263" w="1211263">
                <a:moveTo>
                  <a:pt x="0" y="0"/>
                </a:moveTo>
                <a:lnTo>
                  <a:pt x="1211263" y="0"/>
                </a:lnTo>
                <a:lnTo>
                  <a:pt x="1211263" y="1211262"/>
                </a:lnTo>
                <a:lnTo>
                  <a:pt x="0" y="1211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5348" y="3918562"/>
            <a:ext cx="920591" cy="920591"/>
          </a:xfrm>
          <a:custGeom>
            <a:avLst/>
            <a:gdLst/>
            <a:ahLst/>
            <a:cxnLst/>
            <a:rect r="r" b="b" t="t" l="l"/>
            <a:pathLst>
              <a:path h="920591" w="920591">
                <a:moveTo>
                  <a:pt x="0" y="0"/>
                </a:moveTo>
                <a:lnTo>
                  <a:pt x="920591" y="0"/>
                </a:lnTo>
                <a:lnTo>
                  <a:pt x="920591" y="920591"/>
                </a:lnTo>
                <a:lnTo>
                  <a:pt x="0" y="920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524723" y="3857930"/>
            <a:ext cx="1271895" cy="1271895"/>
          </a:xfrm>
          <a:custGeom>
            <a:avLst/>
            <a:gdLst/>
            <a:ahLst/>
            <a:cxnLst/>
            <a:rect r="r" b="b" t="t" l="l"/>
            <a:pathLst>
              <a:path h="1271895" w="1271895">
                <a:moveTo>
                  <a:pt x="0" y="0"/>
                </a:moveTo>
                <a:lnTo>
                  <a:pt x="1271894" y="0"/>
                </a:lnTo>
                <a:lnTo>
                  <a:pt x="1271894" y="1271894"/>
                </a:lnTo>
                <a:lnTo>
                  <a:pt x="0" y="127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20390" y="3918562"/>
            <a:ext cx="1211263" cy="1211263"/>
          </a:xfrm>
          <a:custGeom>
            <a:avLst/>
            <a:gdLst/>
            <a:ahLst/>
            <a:cxnLst/>
            <a:rect r="r" b="b" t="t" l="l"/>
            <a:pathLst>
              <a:path h="1211263" w="1211263">
                <a:moveTo>
                  <a:pt x="0" y="0"/>
                </a:moveTo>
                <a:lnTo>
                  <a:pt x="1211263" y="0"/>
                </a:lnTo>
                <a:lnTo>
                  <a:pt x="1211263" y="1211262"/>
                </a:lnTo>
                <a:lnTo>
                  <a:pt x="0" y="121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533817" y="990704"/>
            <a:ext cx="10906040" cy="11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15"/>
              </a:lnSpc>
              <a:spcBef>
                <a:spcPct val="0"/>
              </a:spcBef>
            </a:pPr>
            <a:r>
              <a:rPr lang="en-US" sz="6750" spc="54">
                <a:solidFill>
                  <a:srgbClr val="010101"/>
                </a:solidFill>
                <a:latin typeface="Glacial Indifference Bold"/>
              </a:rPr>
              <a:t>CALL TO 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8092" y="2103224"/>
            <a:ext cx="14134691" cy="145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595" spc="254">
                <a:solidFill>
                  <a:srgbClr val="000000"/>
                </a:solidFill>
                <a:latin typeface="Montserrat Light Bold"/>
              </a:rPr>
              <a:t>To support families like the Kowalskis and address the housing affordability crisis, government must prioritize the following actions</a:t>
            </a:r>
          </a:p>
          <a:p>
            <a:pPr algn="ctr" marL="0" indent="0" lvl="0">
              <a:lnSpc>
                <a:spcPts val="4408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55879" y="5310378"/>
            <a:ext cx="3429483" cy="398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300" spc="225">
                <a:solidFill>
                  <a:srgbClr val="000000"/>
                </a:solidFill>
                <a:latin typeface="Montserrat Light"/>
              </a:rPr>
              <a:t>Increase the supply of affordable housing units. particularly in well established regions for  communities, to facilitate social and economic integration.</a:t>
            </a:r>
          </a:p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420997" y="4857808"/>
            <a:ext cx="3406601" cy="440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307" spc="226">
                <a:solidFill>
                  <a:srgbClr val="000000"/>
                </a:solidFill>
                <a:latin typeface="Montserrat Light"/>
              </a:rPr>
              <a:t>Develop assistance programs and financial support schemes to help newcomers and refugees overcome the initial barriers to homeownership or securing stable rental housing.</a:t>
            </a:r>
          </a:p>
          <a:p>
            <a:pPr algn="ctr" marL="0" indent="0" lvl="0">
              <a:lnSpc>
                <a:spcPts val="318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48010" y="5382038"/>
            <a:ext cx="3712368" cy="358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231F20"/>
                </a:solidFill>
                <a:latin typeface="Montserrat Light"/>
              </a:rPr>
              <a:t>Foster collaboration s to create innovative and sustainable housing solutions tailored to the unique needs of various and all communities within canada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58923" y="5382038"/>
            <a:ext cx="3363005" cy="358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000000"/>
                </a:solidFill>
                <a:latin typeface="Montserrat Light"/>
              </a:rPr>
              <a:t>Promote inclusive urban planning and community development initiatives that prioritize affordable housing, access and essential services,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5574"/>
            <a:ext cx="18073814" cy="8832726"/>
          </a:xfrm>
          <a:custGeom>
            <a:avLst/>
            <a:gdLst/>
            <a:ahLst/>
            <a:cxnLst/>
            <a:rect r="r" b="b" t="t" l="l"/>
            <a:pathLst>
              <a:path h="8832726" w="18073814">
                <a:moveTo>
                  <a:pt x="0" y="0"/>
                </a:moveTo>
                <a:lnTo>
                  <a:pt x="18073814" y="0"/>
                </a:lnTo>
                <a:lnTo>
                  <a:pt x="18073814" y="8832726"/>
                </a:lnTo>
                <a:lnTo>
                  <a:pt x="0" y="883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5054" y="3621636"/>
            <a:ext cx="14877892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915"/>
              </a:lnSpc>
            </a:pPr>
            <a:r>
              <a:rPr lang="en-US" sz="16596">
                <a:solidFill>
                  <a:srgbClr val="000000"/>
                </a:solidFill>
                <a:latin typeface="Glacial Indifference Bold"/>
              </a:rPr>
              <a:t>Thankyou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445872"/>
            <a:ext cx="2713624" cy="5841128"/>
            <a:chOff x="0" y="0"/>
            <a:chExt cx="5355113" cy="1152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84B4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84B4B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602" r="0" b="-1058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Glacial Indifference"/>
              </a:rPr>
              <a:t>GROUP 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2090" y="5076825"/>
            <a:ext cx="6863820" cy="431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Malay Vagadiya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100943103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Rahul Sonal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100949401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Sahil Verma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100948130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Ahsan Mohammed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100899727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Elton Ferreira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100902266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Suhaib Baleegh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100897200 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000000"/>
                </a:solidFill>
                <a:latin typeface="Montserrat Light Bold"/>
              </a:rPr>
              <a:t>Manan Sethi</a:t>
            </a:r>
            <a:r>
              <a:rPr lang="en-US" sz="3438">
                <a:solidFill>
                  <a:srgbClr val="000000"/>
                </a:solidFill>
                <a:latin typeface="Montserrat Light"/>
              </a:rPr>
              <a:t> 100947454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83816" y="0"/>
            <a:ext cx="9144000" cy="1028700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8492" t="0" r="-6036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73504" y="3304796"/>
            <a:ext cx="1838704" cy="1838704"/>
          </a:xfrm>
          <a:custGeom>
            <a:avLst/>
            <a:gdLst/>
            <a:ahLst/>
            <a:cxnLst/>
            <a:rect r="r" b="b" t="t" l="l"/>
            <a:pathLst>
              <a:path h="1838704" w="1838704">
                <a:moveTo>
                  <a:pt x="0" y="0"/>
                </a:moveTo>
                <a:lnTo>
                  <a:pt x="1838705" y="0"/>
                </a:lnTo>
                <a:lnTo>
                  <a:pt x="1838705" y="1838704"/>
                </a:lnTo>
                <a:lnTo>
                  <a:pt x="0" y="183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66470" y="5396346"/>
            <a:ext cx="1759601" cy="1759601"/>
          </a:xfrm>
          <a:custGeom>
            <a:avLst/>
            <a:gdLst/>
            <a:ahLst/>
            <a:cxnLst/>
            <a:rect r="r" b="b" t="t" l="l"/>
            <a:pathLst>
              <a:path h="1759601" w="1759601">
                <a:moveTo>
                  <a:pt x="0" y="0"/>
                </a:moveTo>
                <a:lnTo>
                  <a:pt x="1759600" y="0"/>
                </a:lnTo>
                <a:lnTo>
                  <a:pt x="1759600" y="1759601"/>
                </a:lnTo>
                <a:lnTo>
                  <a:pt x="0" y="1759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7354" y="7430338"/>
            <a:ext cx="2764855" cy="2764855"/>
          </a:xfrm>
          <a:custGeom>
            <a:avLst/>
            <a:gdLst/>
            <a:ahLst/>
            <a:cxnLst/>
            <a:rect r="r" b="b" t="t" l="l"/>
            <a:pathLst>
              <a:path h="2764855" w="2764855">
                <a:moveTo>
                  <a:pt x="0" y="0"/>
                </a:moveTo>
                <a:lnTo>
                  <a:pt x="2764855" y="0"/>
                </a:lnTo>
                <a:lnTo>
                  <a:pt x="2764855" y="2764854"/>
                </a:lnTo>
                <a:lnTo>
                  <a:pt x="0" y="2764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44782" y="7874595"/>
            <a:ext cx="10859018" cy="23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703" spc="264">
                <a:solidFill>
                  <a:srgbClr val="231F20"/>
                </a:solidFill>
                <a:latin typeface="Montserrat Light Bold"/>
              </a:rPr>
              <a:t>Among those seeking a new beginning is the Kowalski family. </a:t>
            </a:r>
          </a:p>
          <a:p>
            <a:pPr algn="ctr">
              <a:lnSpc>
                <a:spcPts val="3592"/>
              </a:lnSpc>
            </a:pPr>
            <a:r>
              <a:rPr lang="en-US" sz="2603" spc="255">
                <a:solidFill>
                  <a:srgbClr val="231F20"/>
                </a:solidFill>
                <a:latin typeface="Montserrat Light Bold"/>
              </a:rPr>
              <a:t>Yuriy and Anastasia, must put aside their trauma to begin a new chapter in their lives. </a:t>
            </a:r>
          </a:p>
          <a:p>
            <a:pPr algn="l">
              <a:lnSpc>
                <a:spcPts val="359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299394"/>
            <a:ext cx="8704591" cy="114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Glacial Indifference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54307" y="3745926"/>
            <a:ext cx="7812436" cy="139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7"/>
              </a:lnSpc>
            </a:pPr>
            <a:r>
              <a:rPr lang="en-US" sz="2613" spc="256">
                <a:solidFill>
                  <a:srgbClr val="231F20"/>
                </a:solidFill>
                <a:latin typeface="Montserrat Light Bold"/>
              </a:rPr>
              <a:t>The Russian Invasion of 2022 displaced millions of Ukrainians</a:t>
            </a:r>
            <a:r>
              <a:rPr lang="en-US" sz="2613" spc="256">
                <a:solidFill>
                  <a:srgbClr val="231F20"/>
                </a:solidFill>
                <a:latin typeface="Montserrat Light"/>
              </a:rPr>
              <a:t>. </a:t>
            </a:r>
          </a:p>
          <a:p>
            <a:pPr algn="l" marL="0" indent="0" lvl="0">
              <a:lnSpc>
                <a:spcPts val="360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754307" y="5315873"/>
            <a:ext cx="7144582" cy="187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0"/>
              </a:lnSpc>
            </a:pPr>
          </a:p>
          <a:p>
            <a:pPr>
              <a:lnSpc>
                <a:spcPts val="3730"/>
              </a:lnSpc>
            </a:pPr>
            <a:r>
              <a:rPr lang="en-US" sz="2703" spc="264">
                <a:solidFill>
                  <a:srgbClr val="231F20"/>
                </a:solidFill>
                <a:latin typeface="Montserrat Light Bold"/>
              </a:rPr>
              <a:t>Many moved to countries like Canada as refugees. . </a:t>
            </a:r>
          </a:p>
          <a:p>
            <a:pPr algn="l">
              <a:lnSpc>
                <a:spcPts val="359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5375" y="0"/>
            <a:ext cx="2128136" cy="10674983"/>
            <a:chOff x="0" y="0"/>
            <a:chExt cx="560497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497" cy="2811518"/>
            </a:xfrm>
            <a:custGeom>
              <a:avLst/>
              <a:gdLst/>
              <a:ahLst/>
              <a:cxnLst/>
              <a:rect r="r" b="b" t="t" l="l"/>
              <a:pathLst>
                <a:path h="2811518" w="560497">
                  <a:moveTo>
                    <a:pt x="0" y="0"/>
                  </a:moveTo>
                  <a:lnTo>
                    <a:pt x="560497" y="0"/>
                  </a:lnTo>
                  <a:lnTo>
                    <a:pt x="560497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0497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91394" y="952500"/>
            <a:ext cx="17687117" cy="2258023"/>
            <a:chOff x="0" y="0"/>
            <a:chExt cx="1714375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4375" cy="218865"/>
            </a:xfrm>
            <a:custGeom>
              <a:avLst/>
              <a:gdLst/>
              <a:ahLst/>
              <a:cxnLst/>
              <a:rect r="r" b="b" t="t" l="l"/>
              <a:pathLst>
                <a:path h="218865" w="1714375">
                  <a:moveTo>
                    <a:pt x="151117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714375" y="218865"/>
                  </a:lnTo>
                  <a:lnTo>
                    <a:pt x="1511175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511175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53754" y="-7563"/>
            <a:ext cx="6853157" cy="10682546"/>
          </a:xfrm>
          <a:custGeom>
            <a:avLst/>
            <a:gdLst/>
            <a:ahLst/>
            <a:cxnLst/>
            <a:rect r="r" b="b" t="t" l="l"/>
            <a:pathLst>
              <a:path h="10682546" w="6853157">
                <a:moveTo>
                  <a:pt x="0" y="0"/>
                </a:moveTo>
                <a:lnTo>
                  <a:pt x="6853157" y="0"/>
                </a:lnTo>
                <a:lnTo>
                  <a:pt x="6853157" y="10682546"/>
                </a:lnTo>
                <a:lnTo>
                  <a:pt x="0" y="1068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62" t="0" r="-10320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5457" y="3645831"/>
            <a:ext cx="1490106" cy="1490106"/>
          </a:xfrm>
          <a:custGeom>
            <a:avLst/>
            <a:gdLst/>
            <a:ahLst/>
            <a:cxnLst/>
            <a:rect r="r" b="b" t="t" l="l"/>
            <a:pathLst>
              <a:path h="1490106" w="1490106">
                <a:moveTo>
                  <a:pt x="0" y="0"/>
                </a:moveTo>
                <a:lnTo>
                  <a:pt x="1490106" y="0"/>
                </a:lnTo>
                <a:lnTo>
                  <a:pt x="1490106" y="1490106"/>
                </a:lnTo>
                <a:lnTo>
                  <a:pt x="0" y="1490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25738" y="5542183"/>
            <a:ext cx="1578367" cy="1684567"/>
          </a:xfrm>
          <a:custGeom>
            <a:avLst/>
            <a:gdLst/>
            <a:ahLst/>
            <a:cxnLst/>
            <a:rect r="r" b="b" t="t" l="l"/>
            <a:pathLst>
              <a:path h="1684567" w="1578367">
                <a:moveTo>
                  <a:pt x="0" y="0"/>
                </a:moveTo>
                <a:lnTo>
                  <a:pt x="1578366" y="0"/>
                </a:lnTo>
                <a:lnTo>
                  <a:pt x="1578366" y="1684567"/>
                </a:lnTo>
                <a:lnTo>
                  <a:pt x="0" y="168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86" r="-14076" b="-39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05457" y="7866900"/>
            <a:ext cx="1490106" cy="1490106"/>
          </a:xfrm>
          <a:custGeom>
            <a:avLst/>
            <a:gdLst/>
            <a:ahLst/>
            <a:cxnLst/>
            <a:rect r="r" b="b" t="t" l="l"/>
            <a:pathLst>
              <a:path h="1490106" w="1490106">
                <a:moveTo>
                  <a:pt x="0" y="0"/>
                </a:moveTo>
                <a:lnTo>
                  <a:pt x="1490106" y="0"/>
                </a:lnTo>
                <a:lnTo>
                  <a:pt x="1490106" y="1490107"/>
                </a:lnTo>
                <a:lnTo>
                  <a:pt x="0" y="1490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05457" y="1366795"/>
            <a:ext cx="9802177" cy="128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5"/>
              </a:lnSpc>
              <a:spcBef>
                <a:spcPct val="0"/>
              </a:spcBef>
            </a:pPr>
            <a:r>
              <a:rPr lang="en-US" sz="7561" spc="60">
                <a:solidFill>
                  <a:srgbClr val="FFFFFF"/>
                </a:solidFill>
                <a:latin typeface="Glacial Indifference"/>
              </a:rPr>
              <a:t>THE NEWCOMERS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892047"/>
            <a:ext cx="8660104" cy="8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0"/>
              </a:lnSpc>
              <a:spcBef>
                <a:spcPct val="0"/>
              </a:spcBef>
            </a:pPr>
            <a:r>
              <a:rPr lang="en-US" sz="2608">
                <a:solidFill>
                  <a:srgbClr val="000000"/>
                </a:solidFill>
                <a:latin typeface="Montserrat Light Bold"/>
              </a:rPr>
              <a:t>The Parents Oleksiy and Oksana face uncertainty for the future of their kids Yuriy and Anastasia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05457" y="5952656"/>
            <a:ext cx="8506374" cy="84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7"/>
              </a:lnSpc>
              <a:spcBef>
                <a:spcPct val="0"/>
              </a:spcBef>
            </a:pPr>
            <a:r>
              <a:rPr lang="en-US" sz="2498">
                <a:solidFill>
                  <a:srgbClr val="000000"/>
                </a:solidFill>
                <a:latin typeface="Montserrat Light Bold"/>
              </a:rPr>
              <a:t>Upon arrival, they are confronted with the challenging housing landscape in Canada.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995613"/>
            <a:ext cx="8395992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Light Bold"/>
              </a:rPr>
              <a:t>The Begin to research their future and how to build a new home in canada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0871" y="1028700"/>
            <a:ext cx="3266291" cy="2809010"/>
          </a:xfrm>
          <a:custGeom>
            <a:avLst/>
            <a:gdLst/>
            <a:ahLst/>
            <a:cxnLst/>
            <a:rect r="r" b="b" t="t" l="l"/>
            <a:pathLst>
              <a:path h="2809010" w="3266291">
                <a:moveTo>
                  <a:pt x="0" y="0"/>
                </a:moveTo>
                <a:lnTo>
                  <a:pt x="3266291" y="0"/>
                </a:lnTo>
                <a:lnTo>
                  <a:pt x="3266291" y="2809010"/>
                </a:lnTo>
                <a:lnTo>
                  <a:pt x="0" y="280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2712" y="1558347"/>
            <a:ext cx="14362576" cy="7170305"/>
          </a:xfrm>
          <a:custGeom>
            <a:avLst/>
            <a:gdLst/>
            <a:ahLst/>
            <a:cxnLst/>
            <a:rect r="r" b="b" t="t" l="l"/>
            <a:pathLst>
              <a:path h="7170305" w="14362576">
                <a:moveTo>
                  <a:pt x="0" y="0"/>
                </a:moveTo>
                <a:lnTo>
                  <a:pt x="14362576" y="0"/>
                </a:lnTo>
                <a:lnTo>
                  <a:pt x="14362576" y="7170306"/>
                </a:lnTo>
                <a:lnTo>
                  <a:pt x="0" y="717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08" r="0" b="-370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594008" y="-9525"/>
            <a:ext cx="12613112" cy="1448810"/>
            <a:chOff x="0" y="0"/>
            <a:chExt cx="2531119" cy="290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1119" cy="290738"/>
            </a:xfrm>
            <a:custGeom>
              <a:avLst/>
              <a:gdLst/>
              <a:ahLst/>
              <a:cxnLst/>
              <a:rect r="r" b="b" t="t" l="l"/>
              <a:pathLst>
                <a:path h="290738" w="2531119">
                  <a:moveTo>
                    <a:pt x="2327919" y="0"/>
                  </a:moveTo>
                  <a:lnTo>
                    <a:pt x="0" y="0"/>
                  </a:lnTo>
                  <a:lnTo>
                    <a:pt x="203200" y="290738"/>
                  </a:lnTo>
                  <a:lnTo>
                    <a:pt x="2531119" y="290738"/>
                  </a:lnTo>
                  <a:lnTo>
                    <a:pt x="2327919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327919" cy="347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75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FFFFFF"/>
                  </a:solidFill>
                  <a:latin typeface="Glacial Indifference"/>
                </a:rPr>
                <a:t>Toronto Or Vancouver?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0838" y="8814378"/>
            <a:ext cx="14966324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Initially, bound by community and lack of knowledge they wanted to look for a home within established communities and cultural hubs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698" y="72009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284" y="1439285"/>
            <a:ext cx="14912499" cy="8379404"/>
          </a:xfrm>
          <a:custGeom>
            <a:avLst/>
            <a:gdLst/>
            <a:ahLst/>
            <a:cxnLst/>
            <a:rect r="r" b="b" t="t" l="l"/>
            <a:pathLst>
              <a:path h="8379404" w="14912499">
                <a:moveTo>
                  <a:pt x="0" y="0"/>
                </a:moveTo>
                <a:lnTo>
                  <a:pt x="14912499" y="0"/>
                </a:lnTo>
                <a:lnTo>
                  <a:pt x="14912499" y="8379404"/>
                </a:lnTo>
                <a:lnTo>
                  <a:pt x="0" y="837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94008" y="-9525"/>
            <a:ext cx="14215478" cy="1448810"/>
            <a:chOff x="0" y="0"/>
            <a:chExt cx="2852671" cy="290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2671" cy="290738"/>
            </a:xfrm>
            <a:custGeom>
              <a:avLst/>
              <a:gdLst/>
              <a:ahLst/>
              <a:cxnLst/>
              <a:rect r="r" b="b" t="t" l="l"/>
              <a:pathLst>
                <a:path h="290738" w="2852671">
                  <a:moveTo>
                    <a:pt x="2649471" y="0"/>
                  </a:moveTo>
                  <a:lnTo>
                    <a:pt x="0" y="0"/>
                  </a:lnTo>
                  <a:lnTo>
                    <a:pt x="203200" y="290738"/>
                  </a:lnTo>
                  <a:lnTo>
                    <a:pt x="2852671" y="290738"/>
                  </a:lnTo>
                  <a:lnTo>
                    <a:pt x="2649471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649471" cy="347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75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FFFFFF"/>
                  </a:solidFill>
                  <a:latin typeface="Glacial Indifference"/>
                </a:rPr>
                <a:t>A bigger Picture : Vacancy Rates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21048" y="2991938"/>
            <a:ext cx="3547151" cy="42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2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Montserrat Light Bold"/>
              </a:rPr>
              <a:t>High prices, high competition and Low vacacny rates open their eyes to a bigger Canada than just two cities.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456" y="242655"/>
            <a:ext cx="2895790" cy="4114800"/>
          </a:xfrm>
          <a:custGeom>
            <a:avLst/>
            <a:gdLst/>
            <a:ahLst/>
            <a:cxnLst/>
            <a:rect r="r" b="b" t="t" l="l"/>
            <a:pathLst>
              <a:path h="4114800" w="2895790">
                <a:moveTo>
                  <a:pt x="0" y="0"/>
                </a:moveTo>
                <a:lnTo>
                  <a:pt x="2895791" y="0"/>
                </a:lnTo>
                <a:lnTo>
                  <a:pt x="28957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970" y="1738861"/>
            <a:ext cx="15414060" cy="1059663"/>
          </a:xfrm>
          <a:custGeom>
            <a:avLst/>
            <a:gdLst/>
            <a:ahLst/>
            <a:cxnLst/>
            <a:rect r="r" b="b" t="t" l="l"/>
            <a:pathLst>
              <a:path h="1059663" w="15414060">
                <a:moveTo>
                  <a:pt x="0" y="0"/>
                </a:moveTo>
                <a:lnTo>
                  <a:pt x="15414060" y="0"/>
                </a:lnTo>
                <a:lnTo>
                  <a:pt x="15414060" y="1059663"/>
                </a:lnTo>
                <a:lnTo>
                  <a:pt x="0" y="105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8" t="0" r="-13714" b="-8331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6648" y="6163111"/>
            <a:ext cx="6174704" cy="510381"/>
          </a:xfrm>
          <a:custGeom>
            <a:avLst/>
            <a:gdLst/>
            <a:ahLst/>
            <a:cxnLst/>
            <a:rect r="r" b="b" t="t" l="l"/>
            <a:pathLst>
              <a:path h="510381" w="6174704">
                <a:moveTo>
                  <a:pt x="0" y="0"/>
                </a:moveTo>
                <a:lnTo>
                  <a:pt x="6174704" y="0"/>
                </a:lnTo>
                <a:lnTo>
                  <a:pt x="6174704" y="510381"/>
                </a:lnTo>
                <a:lnTo>
                  <a:pt x="0" y="510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26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144000" y="0"/>
            <a:ext cx="11168825" cy="1448810"/>
            <a:chOff x="0" y="0"/>
            <a:chExt cx="2241289" cy="2907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1289" cy="290738"/>
            </a:xfrm>
            <a:custGeom>
              <a:avLst/>
              <a:gdLst/>
              <a:ahLst/>
              <a:cxnLst/>
              <a:rect r="r" b="b" t="t" l="l"/>
              <a:pathLst>
                <a:path h="290738" w="2241289">
                  <a:moveTo>
                    <a:pt x="2038089" y="0"/>
                  </a:moveTo>
                  <a:lnTo>
                    <a:pt x="0" y="0"/>
                  </a:lnTo>
                  <a:lnTo>
                    <a:pt x="203200" y="290738"/>
                  </a:lnTo>
                  <a:lnTo>
                    <a:pt x="2241289" y="290738"/>
                  </a:lnTo>
                  <a:lnTo>
                    <a:pt x="2038089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2038089" cy="357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29"/>
                </a:lnSpc>
                <a:spcBef>
                  <a:spcPct val="0"/>
                </a:spcBef>
              </a:pPr>
              <a:r>
                <a:rPr lang="en-US" sz="6099">
                  <a:solidFill>
                    <a:srgbClr val="FFFFFF"/>
                  </a:solidFill>
                  <a:latin typeface="Glacial Indifference"/>
                </a:rPr>
                <a:t>A Budget Story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0316" y="2551800"/>
            <a:ext cx="15367367" cy="3611311"/>
          </a:xfrm>
          <a:custGeom>
            <a:avLst/>
            <a:gdLst/>
            <a:ahLst/>
            <a:cxnLst/>
            <a:rect r="r" b="b" t="t" l="l"/>
            <a:pathLst>
              <a:path h="3611311" w="15367367">
                <a:moveTo>
                  <a:pt x="0" y="0"/>
                </a:moveTo>
                <a:lnTo>
                  <a:pt x="15367368" y="0"/>
                </a:lnTo>
                <a:lnTo>
                  <a:pt x="15367368" y="3611311"/>
                </a:lnTo>
                <a:lnTo>
                  <a:pt x="0" y="3611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9" t="-87518" r="-12946" b="-8304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263207"/>
            <a:ext cx="16230600" cy="199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000000"/>
                </a:solidFill>
                <a:latin typeface="Montserrat Light Bold"/>
              </a:rPr>
              <a:t>The visualization depicting housing affordability ratios, further underscores the challenges they face.\. The Kowalski's must carefully weigh their options, balancing affordability with accessibility to essential services and support networks.</a:t>
            </a:r>
          </a:p>
          <a:p>
            <a:pPr algn="ctr">
              <a:lnSpc>
                <a:spcPts val="387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7227" y="1910470"/>
            <a:ext cx="2760773" cy="2846158"/>
          </a:xfrm>
          <a:custGeom>
            <a:avLst/>
            <a:gdLst/>
            <a:ahLst/>
            <a:cxnLst/>
            <a:rect r="r" b="b" t="t" l="l"/>
            <a:pathLst>
              <a:path h="2846158" w="2760773">
                <a:moveTo>
                  <a:pt x="0" y="0"/>
                </a:moveTo>
                <a:lnTo>
                  <a:pt x="2760773" y="0"/>
                </a:lnTo>
                <a:lnTo>
                  <a:pt x="2760773" y="2846158"/>
                </a:lnTo>
                <a:lnTo>
                  <a:pt x="0" y="2846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7685" y="3413717"/>
            <a:ext cx="17612631" cy="2685821"/>
          </a:xfrm>
          <a:custGeom>
            <a:avLst/>
            <a:gdLst/>
            <a:ahLst/>
            <a:cxnLst/>
            <a:rect r="r" b="b" t="t" l="l"/>
            <a:pathLst>
              <a:path h="2685821" w="17612631">
                <a:moveTo>
                  <a:pt x="0" y="0"/>
                </a:moveTo>
                <a:lnTo>
                  <a:pt x="17612630" y="0"/>
                </a:lnTo>
                <a:lnTo>
                  <a:pt x="17612630" y="2685822"/>
                </a:lnTo>
                <a:lnTo>
                  <a:pt x="0" y="2685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2" t="-35830" r="-36936" b="-42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9240" y="5520196"/>
            <a:ext cx="2461075" cy="1158685"/>
          </a:xfrm>
          <a:custGeom>
            <a:avLst/>
            <a:gdLst/>
            <a:ahLst/>
            <a:cxnLst/>
            <a:rect r="r" b="b" t="t" l="l"/>
            <a:pathLst>
              <a:path h="1158685" w="2461075">
                <a:moveTo>
                  <a:pt x="0" y="0"/>
                </a:moveTo>
                <a:lnTo>
                  <a:pt x="2461075" y="0"/>
                </a:lnTo>
                <a:lnTo>
                  <a:pt x="2461075" y="1158685"/>
                </a:lnTo>
                <a:lnTo>
                  <a:pt x="0" y="1158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409" t="-659" r="0" b="-177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07772" y="2636047"/>
            <a:ext cx="7784030" cy="777670"/>
          </a:xfrm>
          <a:custGeom>
            <a:avLst/>
            <a:gdLst/>
            <a:ahLst/>
            <a:cxnLst/>
            <a:rect r="r" b="b" t="t" l="l"/>
            <a:pathLst>
              <a:path h="777670" w="7784030">
                <a:moveTo>
                  <a:pt x="0" y="0"/>
                </a:moveTo>
                <a:lnTo>
                  <a:pt x="7784030" y="0"/>
                </a:lnTo>
                <a:lnTo>
                  <a:pt x="7784030" y="777670"/>
                </a:lnTo>
                <a:lnTo>
                  <a:pt x="0" y="777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443" t="-24487" r="-226386" b="-64103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88248" y="0"/>
            <a:ext cx="12034103" cy="1448810"/>
            <a:chOff x="0" y="0"/>
            <a:chExt cx="2414927" cy="290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4927" cy="290738"/>
            </a:xfrm>
            <a:custGeom>
              <a:avLst/>
              <a:gdLst/>
              <a:ahLst/>
              <a:cxnLst/>
              <a:rect r="r" b="b" t="t" l="l"/>
              <a:pathLst>
                <a:path h="290738" w="2414927">
                  <a:moveTo>
                    <a:pt x="2211727" y="0"/>
                  </a:moveTo>
                  <a:lnTo>
                    <a:pt x="0" y="0"/>
                  </a:lnTo>
                  <a:lnTo>
                    <a:pt x="203200" y="290738"/>
                  </a:lnTo>
                  <a:lnTo>
                    <a:pt x="2414927" y="290738"/>
                  </a:lnTo>
                  <a:lnTo>
                    <a:pt x="2211727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76200"/>
              <a:ext cx="2211727" cy="366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619"/>
                </a:lnSpc>
                <a:spcBef>
                  <a:spcPct val="0"/>
                </a:spcBef>
              </a:pPr>
              <a:r>
                <a:rPr lang="en-US" sz="7399">
                  <a:solidFill>
                    <a:srgbClr val="FFFFFF"/>
                  </a:solidFill>
                  <a:latin typeface="Glacial Indifference"/>
                </a:rPr>
                <a:t>Hope is there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00105" y="6918532"/>
            <a:ext cx="12399364" cy="206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227">
                <a:solidFill>
                  <a:srgbClr val="000000"/>
                </a:solidFill>
                <a:latin typeface="Montserrat Light"/>
              </a:rPr>
              <a:t>While the dream may look out of reach now, looking at home ownership across provinces The Kowalskis are optimistic about wokring hard and building a home of their own someday in Canada.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2268" y="1019175"/>
            <a:ext cx="13931281" cy="7425272"/>
          </a:xfrm>
          <a:custGeom>
            <a:avLst/>
            <a:gdLst/>
            <a:ahLst/>
            <a:cxnLst/>
            <a:rect r="r" b="b" t="t" l="l"/>
            <a:pathLst>
              <a:path h="7425272" w="13931281">
                <a:moveTo>
                  <a:pt x="0" y="0"/>
                </a:moveTo>
                <a:lnTo>
                  <a:pt x="13931281" y="0"/>
                </a:lnTo>
                <a:lnTo>
                  <a:pt x="13931281" y="7425272"/>
                </a:lnTo>
                <a:lnTo>
                  <a:pt x="0" y="7425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527321"/>
            <a:ext cx="17687117" cy="1717946"/>
            <a:chOff x="0" y="0"/>
            <a:chExt cx="1714375" cy="1665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4375" cy="166517"/>
            </a:xfrm>
            <a:custGeom>
              <a:avLst/>
              <a:gdLst/>
              <a:ahLst/>
              <a:cxnLst/>
              <a:rect r="r" b="b" t="t" l="l"/>
              <a:pathLst>
                <a:path h="166517" w="1714375">
                  <a:moveTo>
                    <a:pt x="1511175" y="0"/>
                  </a:moveTo>
                  <a:lnTo>
                    <a:pt x="0" y="0"/>
                  </a:lnTo>
                  <a:lnTo>
                    <a:pt x="203200" y="166517"/>
                  </a:lnTo>
                  <a:lnTo>
                    <a:pt x="1714375" y="166517"/>
                  </a:lnTo>
                  <a:lnTo>
                    <a:pt x="1511175" y="0"/>
                  </a:lnTo>
                  <a:close/>
                </a:path>
              </a:pathLst>
            </a:custGeom>
            <a:solidFill>
              <a:srgbClr val="C8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511175" cy="18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 marL="0" indent="0" lvl="0">
                <a:lnSpc>
                  <a:spcPts val="8449"/>
                </a:lnSpc>
                <a:spcBef>
                  <a:spcPct val="0"/>
                </a:spcBef>
              </a:pPr>
              <a:r>
                <a:rPr lang="en-US" sz="6499">
                  <a:solidFill>
                    <a:srgbClr val="FFFFFF"/>
                  </a:solidFill>
                  <a:latin typeface="Glacial Indifference"/>
                </a:rPr>
                <a:t>Reminder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0727" y="8300679"/>
            <a:ext cx="17013414" cy="18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5"/>
              </a:lnSpc>
            </a:pPr>
            <a:r>
              <a:rPr lang="en-US" sz="2596">
                <a:solidFill>
                  <a:srgbClr val="000000"/>
                </a:solidFill>
                <a:latin typeface="Montserrat Light Bold"/>
              </a:rPr>
              <a:t>The final visual serves as a stark reminder of the widening gap between housing prices and household income in Canada. This disparity represents a significant barrier to achieving long-term housing stability and financial security in Canada right now.</a:t>
            </a:r>
          </a:p>
          <a:p>
            <a:pPr algn="ctr">
              <a:lnSpc>
                <a:spcPts val="363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DAGBVQuZXi4</dc:identifier>
  <dcterms:modified xsi:type="dcterms:W3CDTF">2011-08-01T06:04:30Z</dcterms:modified>
  <cp:revision>1</cp:revision>
  <dc:title>Grey Modern Professional Business Project Presentation</dc:title>
</cp:coreProperties>
</file>